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71" r:id="rId3"/>
    <p:sldId id="257" r:id="rId4"/>
    <p:sldId id="258" r:id="rId5"/>
    <p:sldId id="262" r:id="rId6"/>
    <p:sldId id="284" r:id="rId7"/>
    <p:sldId id="260" r:id="rId8"/>
    <p:sldId id="263" r:id="rId9"/>
    <p:sldId id="272" r:id="rId10"/>
    <p:sldId id="264" r:id="rId11"/>
    <p:sldId id="265" r:id="rId12"/>
    <p:sldId id="285" r:id="rId13"/>
    <p:sldId id="266" r:id="rId14"/>
    <p:sldId id="277" r:id="rId15"/>
    <p:sldId id="279" r:id="rId16"/>
    <p:sldId id="281" r:id="rId17"/>
    <p:sldId id="280" r:id="rId18"/>
    <p:sldId id="282" r:id="rId19"/>
    <p:sldId id="267" r:id="rId20"/>
    <p:sldId id="270" r:id="rId21"/>
    <p:sldId id="273" r:id="rId22"/>
    <p:sldId id="274" r:id="rId23"/>
    <p:sldId id="275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BF607-B1DE-4C7C-A03A-8ABC60473CB1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F1874-4BAC-4FC2-8A47-763C4E0B1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baseline="0" dirty="0"/>
              <a:t> dataset</a:t>
            </a:r>
          </a:p>
          <a:p>
            <a:r>
              <a:rPr lang="en-US" baseline="0" dirty="0"/>
              <a:t>1985 -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F1874-4BAC-4FC2-8A47-763C4E0B1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50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81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28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09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396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67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3808" y="1277471"/>
            <a:ext cx="3228191" cy="5580528"/>
          </a:xfrm>
        </p:spPr>
        <p:txBody>
          <a:bodyPr/>
          <a:lstStyle/>
          <a:p>
            <a:r>
              <a:rPr lang="en-US" sz="2800" dirty="0"/>
              <a:t>Predicting the </a:t>
            </a:r>
            <a:r>
              <a:rPr lang="en-US" sz="2800" dirty="0" err="1"/>
              <a:t>ncaa</a:t>
            </a:r>
            <a:r>
              <a:rPr lang="en-US" sz="2800" dirty="0"/>
              <a:t> Basketball tournament with Machine Learning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1400" dirty="0"/>
              <a:t>Andrew Levandoski</a:t>
            </a:r>
            <a:br>
              <a:rPr lang="en-US" sz="1400" dirty="0"/>
            </a:br>
            <a:r>
              <a:rPr lang="en-US" sz="1400" dirty="0"/>
              <a:t> and </a:t>
            </a:r>
            <a:br>
              <a:rPr lang="en-US" sz="1400" dirty="0"/>
            </a:br>
            <a:r>
              <a:rPr lang="en-US" sz="1400" dirty="0"/>
              <a:t>Jonathan </a:t>
            </a:r>
            <a:br>
              <a:rPr lang="en-US" sz="1400" dirty="0"/>
            </a:br>
            <a:r>
              <a:rPr lang="en-US" sz="1400" dirty="0"/>
              <a:t>Lobo</a:t>
            </a:r>
            <a:br>
              <a:rPr lang="en-US" sz="14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-974"/>
          <a:stretch/>
        </p:blipFill>
        <p:spPr>
          <a:xfrm>
            <a:off x="277009" y="0"/>
            <a:ext cx="8686800" cy="688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385" y="6606176"/>
            <a:ext cx="212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56227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83" y="864173"/>
            <a:ext cx="3092115" cy="1196671"/>
          </a:xfrm>
        </p:spPr>
        <p:txBody>
          <a:bodyPr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fix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26" y="2475854"/>
            <a:ext cx="6158418" cy="4985124"/>
          </a:xfrm>
        </p:spPr>
        <p:txBody>
          <a:bodyPr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Mostly statistical modeling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Poor choice of features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Seeding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Vegas point spread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718" y="2268469"/>
            <a:ext cx="3092115" cy="4164164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Pick only relevant features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Analyze a wide range of ML techniques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Build our own model using random forests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8026" y="864173"/>
            <a:ext cx="4432624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100" dirty="0">
                <a:latin typeface="+mj-lt"/>
              </a:rPr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135670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293" y="416589"/>
            <a:ext cx="3964899" cy="149213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48611" y="1402141"/>
            <a:ext cx="47968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Turnovers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Fouls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Location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 or Away/Neutral)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65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Ringer/Getty Images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3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099" y="571570"/>
            <a:ext cx="10178322" cy="1492132"/>
          </a:xfrm>
        </p:spPr>
        <p:txBody>
          <a:bodyPr/>
          <a:lstStyle/>
          <a:p>
            <a:r>
              <a:rPr lang="en-US" dirty="0" smtClean="0"/>
              <a:t>Constructing</a:t>
            </a:r>
            <a:br>
              <a:rPr lang="en-US" dirty="0" smtClean="0"/>
            </a:br>
            <a:r>
              <a:rPr lang="en-US" dirty="0" smtClean="0"/>
              <a:t>Training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023" y="2317530"/>
            <a:ext cx="5685150" cy="359359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14 chosen statistics computed based on rolling averages of previous games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000" dirty="0"/>
              <a:t>For teams and their opponents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Only include data from 15 most recent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Game Location represented as binary flag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No feature for wins or seed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654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Ringer/Getty Images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146500"/>
            <a:ext cx="3092115" cy="1196671"/>
          </a:xfrm>
        </p:spPr>
        <p:txBody>
          <a:bodyPr/>
          <a:lstStyle/>
          <a:p>
            <a:pPr algn="ctr"/>
            <a:r>
              <a:rPr lang="en-US" dirty="0"/>
              <a:t>Learning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233" y="1146500"/>
            <a:ext cx="6280877" cy="4985124"/>
          </a:xfrm>
        </p:spPr>
        <p:txBody>
          <a:bodyPr/>
          <a:lstStyle/>
          <a:p>
            <a:r>
              <a:rPr lang="en-US" dirty="0"/>
              <a:t>Adaptive Boosting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b="1" dirty="0"/>
              <a:t>Random Forests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495797"/>
            <a:ext cx="3249512" cy="4164164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Trained for </a:t>
            </a:r>
            <a:r>
              <a:rPr lang="en-US" i="1" dirty="0"/>
              <a:t>classification</a:t>
            </a:r>
            <a:r>
              <a:rPr lang="en-US" dirty="0"/>
              <a:t> (picking a winner and loser for each matchup) 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determining the </a:t>
            </a:r>
            <a:r>
              <a:rPr lang="en-US" i="1" dirty="0"/>
              <a:t>likelihood</a:t>
            </a:r>
            <a:r>
              <a:rPr lang="en-US" dirty="0"/>
              <a:t> of each outcome</a:t>
            </a:r>
          </a:p>
        </p:txBody>
      </p:sp>
    </p:spTree>
    <p:extLst>
      <p:ext uri="{BB962C8B-B14F-4D97-AF65-F5344CB8AC3E}">
        <p14:creationId xmlns:p14="http://schemas.microsoft.com/office/powerpoint/2010/main" val="85006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2286002"/>
            <a:ext cx="10799645" cy="1582614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The combination of learning models increases classification accuracy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b="1" dirty="0"/>
              <a:t>Bagging: </a:t>
            </a:r>
            <a:r>
              <a:rPr lang="en-US" sz="2400" dirty="0"/>
              <a:t>average noisy and unbiased models to create a model with low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1131" y="4280101"/>
            <a:ext cx="645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random forest algorithm acts as a large collection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decorrelated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23967" b="-30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61186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19525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8733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14851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60677" y="2567354"/>
            <a:ext cx="7657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87338" y="2567354"/>
            <a:ext cx="27513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38800" y="1874517"/>
            <a:ext cx="798964" cy="81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39508" y="4188262"/>
            <a:ext cx="726830" cy="98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10700" y="1701574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1 of the 1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14760" y="5047059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2 of the N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12847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3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91973" y="2950245"/>
            <a:ext cx="160273" cy="10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6725" y="1172308"/>
            <a:ext cx="451825" cy="14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12951" y="5393505"/>
            <a:ext cx="310984" cy="43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28262" y="4044462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48550" y="974588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46500" y="5656726"/>
            <a:ext cx="169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M</a:t>
            </a:r>
          </a:p>
        </p:txBody>
      </p:sp>
    </p:spTree>
    <p:extLst>
      <p:ext uri="{BB962C8B-B14F-4D97-AF65-F5344CB8AC3E}">
        <p14:creationId xmlns:p14="http://schemas.microsoft.com/office/powerpoint/2010/main" val="176023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51012" y="2899228"/>
            <a:ext cx="292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Label as majority vote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876800" y="2110154"/>
            <a:ext cx="351692" cy="2039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43" y="688937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Method Evaluation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85"/>
            <a:ext cx="5152132" cy="6880485"/>
          </a:xfrm>
        </p:spPr>
      </p:pic>
      <p:sp>
        <p:nvSpPr>
          <p:cNvPr id="7" name="TextBox 6"/>
          <p:cNvSpPr txBox="1"/>
          <p:nvPr/>
        </p:nvSpPr>
        <p:spPr>
          <a:xfrm>
            <a:off x="6061024" y="1742353"/>
            <a:ext cx="460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Bracket score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Loss (for probabilities)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𝐿𝑜𝑔𝐿𝑜𝑠𝑠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blipFill rotWithShape="0"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21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Ringer/Getty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1508" y="4976734"/>
            <a:ext cx="571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n is the number of games played, 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predicted probability of team 1 beating team 2,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and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1 if team 1 wins, 0 if team 2 wins.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tournament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6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Classification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535000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15790" y="-54974"/>
            <a:ext cx="5516380" cy="7012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8328" y="6581001"/>
            <a:ext cx="2698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13933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Bracket </a:t>
            </a:r>
            <a:br>
              <a:rPr lang="en-US" dirty="0"/>
            </a:br>
            <a:r>
              <a:rPr lang="en-US" dirty="0"/>
              <a:t>Scores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611303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870749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45770" y="-78341"/>
            <a:ext cx="5501390" cy="6993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597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5208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707" y="718919"/>
            <a:ext cx="6318355" cy="1492132"/>
          </a:xfrm>
        </p:spPr>
        <p:txBody>
          <a:bodyPr/>
          <a:lstStyle/>
          <a:p>
            <a:r>
              <a:rPr lang="en-US"/>
              <a:t>Log Loss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80319"/>
              </p:ext>
            </p:extLst>
          </p:nvPr>
        </p:nvGraphicFramePr>
        <p:xfrm>
          <a:off x="1941226" y="2076139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773224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014748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58" y="0"/>
            <a:ext cx="0" cy="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372321" y="-78340"/>
            <a:ext cx="5544859" cy="70487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599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213684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067050"/>
              </p:ext>
            </p:extLst>
          </p:nvPr>
        </p:nvGraphicFramePr>
        <p:xfrm>
          <a:off x="1250948" y="1874517"/>
          <a:ext cx="1017905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Bracket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 Forests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Neural</a:t>
                      </a:r>
                      <a:r>
                        <a:rPr lang="en-US" sz="2000" baseline="0" dirty="0" smtClean="0"/>
                        <a:t> Net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650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31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4677" y="1874517"/>
            <a:ext cx="101701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Getty Images, The Ringer</a:t>
            </a:r>
          </a:p>
          <a:p>
            <a:endParaRPr lang="en-US" dirty="0"/>
          </a:p>
          <a:p>
            <a:r>
              <a:rPr lang="en-US" dirty="0"/>
              <a:t>B.J. Coleman, J.M. </a:t>
            </a:r>
            <a:r>
              <a:rPr lang="en-US" dirty="0" err="1"/>
              <a:t>DuMond</a:t>
            </a:r>
            <a:r>
              <a:rPr lang="en-US" dirty="0"/>
              <a:t>, and A.K. Lynch, “Evidence of Bias in NCAA Tournament Selection and Seeding”, </a:t>
            </a:r>
          </a:p>
          <a:p>
            <a:r>
              <a:rPr lang="en-US" dirty="0"/>
              <a:t>	</a:t>
            </a:r>
            <a:r>
              <a:rPr lang="en-US" i="1" dirty="0"/>
              <a:t>Managerial and Decision Economics</a:t>
            </a:r>
            <a:r>
              <a:rPr lang="en-US" dirty="0"/>
              <a:t>, vol. 31, 2010.</a:t>
            </a:r>
          </a:p>
          <a:p>
            <a:r>
              <a:rPr lang="en-US" dirty="0" err="1"/>
              <a:t>Kaggle.com</a:t>
            </a:r>
            <a:r>
              <a:rPr lang="en-US" dirty="0"/>
              <a:t>, March Machine Learning Mania 2017”, “https://</a:t>
            </a:r>
            <a:r>
              <a:rPr lang="en-US" dirty="0" err="1"/>
              <a:t>www.kaggle.com</a:t>
            </a:r>
            <a:r>
              <a:rPr lang="en-US" dirty="0"/>
              <a:t>/c/march-machine-learning-</a:t>
            </a:r>
          </a:p>
          <a:p>
            <a:r>
              <a:rPr lang="en-US" dirty="0"/>
              <a:t>	mania-2017”, 2017.</a:t>
            </a:r>
          </a:p>
          <a:p>
            <a:r>
              <a:rPr lang="en-US" dirty="0"/>
              <a:t>L.H. Yuan et al, “A mixture-of-modelers approach to forecasting NCAA tournament outcomes”, </a:t>
            </a:r>
            <a:r>
              <a:rPr lang="en-US" i="1" dirty="0"/>
              <a:t>Journal </a:t>
            </a:r>
          </a:p>
          <a:p>
            <a:r>
              <a:rPr lang="en-US" i="1" dirty="0"/>
              <a:t>	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M.J. Lopez and G.J. Matthews, “Building an NCAA men’s basketball predictive model and quantifying its </a:t>
            </a:r>
          </a:p>
          <a:p>
            <a:r>
              <a:rPr lang="en-US" dirty="0"/>
              <a:t>	success”, </a:t>
            </a:r>
            <a:r>
              <a:rPr lang="en-US" i="1" dirty="0"/>
              <a:t>Journal 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Z. Shi, S. </a:t>
            </a:r>
            <a:r>
              <a:rPr lang="en-US" dirty="0" err="1"/>
              <a:t>Moorthy</a:t>
            </a:r>
            <a:r>
              <a:rPr lang="en-US" dirty="0"/>
              <a:t>, and A. Zimmermann, “Predicting NCAAB match outcomes using ML techniques - some </a:t>
            </a:r>
          </a:p>
          <a:p>
            <a:r>
              <a:rPr lang="en-US" dirty="0"/>
              <a:t>	results and lessons learned”,  </a:t>
            </a:r>
            <a:r>
              <a:rPr lang="en-US" i="1" dirty="0" err="1"/>
              <a:t>ArXiv</a:t>
            </a:r>
            <a:r>
              <a:rPr lang="en-US" i="1" dirty="0"/>
              <a:t> e-prints, </a:t>
            </a:r>
            <a:r>
              <a:rPr lang="en-US" dirty="0"/>
              <a:t>“https://</a:t>
            </a:r>
            <a:r>
              <a:rPr lang="en-US" dirty="0" err="1"/>
              <a:t>arxiv.org</a:t>
            </a:r>
            <a:r>
              <a:rPr lang="en-US" dirty="0"/>
              <a:t>/abs/1310.3607”, 2013.</a:t>
            </a:r>
          </a:p>
        </p:txBody>
      </p:sp>
    </p:spTree>
    <p:extLst>
      <p:ext uri="{BB962C8B-B14F-4D97-AF65-F5344CB8AC3E}">
        <p14:creationId xmlns:p14="http://schemas.microsoft.com/office/powerpoint/2010/main" val="202822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62303"/>
            <a:ext cx="9927771" cy="1492132"/>
          </a:xfrm>
        </p:spPr>
        <p:txBody>
          <a:bodyPr/>
          <a:lstStyle/>
          <a:p>
            <a:r>
              <a:rPr lang="en-US" dirty="0"/>
              <a:t>March Madness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08" y="2154435"/>
            <a:ext cx="3340360" cy="197902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68 teams (4 play-in games)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63 single-elimination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4 regions, 16 teams each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Each team seeded 1-16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84" y="0"/>
            <a:ext cx="48391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422" y="4609930"/>
            <a:ext cx="3895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 Champion: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North Carolina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(#1 seed in South region)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5977" y="6581001"/>
            <a:ext cx="187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34190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2181987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Bracket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"/>
            <a:ext cx="10463814" cy="6855132"/>
          </a:xfrm>
        </p:spPr>
      </p:pic>
      <p:sp>
        <p:nvSpPr>
          <p:cNvPr id="5" name="TextBox 4"/>
          <p:cNvSpPr txBox="1"/>
          <p:nvPr/>
        </p:nvSpPr>
        <p:spPr>
          <a:xfrm rot="5400000">
            <a:off x="8676084" y="2830270"/>
            <a:ext cx="5090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THE BRACKET</a:t>
            </a:r>
          </a:p>
        </p:txBody>
      </p:sp>
    </p:spTree>
    <p:extLst>
      <p:ext uri="{BB962C8B-B14F-4D97-AF65-F5344CB8AC3E}">
        <p14:creationId xmlns:p14="http://schemas.microsoft.com/office/powerpoint/2010/main" val="141758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055532"/>
            <a:ext cx="3092115" cy="1196671"/>
          </a:xfrm>
        </p:spPr>
        <p:txBody>
          <a:bodyPr/>
          <a:lstStyle/>
          <a:p>
            <a:r>
              <a:rPr lang="en-US" dirty="0" err="1"/>
              <a:t>bracketology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22" y="1519275"/>
            <a:ext cx="5918137" cy="4251631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19 million brackets submitted to ESPN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2</a:t>
            </a:r>
            <a:r>
              <a:rPr lang="en-US" baseline="30000" dirty="0"/>
              <a:t>63</a:t>
            </a:r>
            <a:r>
              <a:rPr lang="en-US" dirty="0"/>
              <a:t>, or 9.2 quintillion, possible brackets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Nobody has ever picked a perfect bracket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dirty="0"/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$3 billion in bracket pools annually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Warren Buffet offers $1 million for a perfect bracket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581834"/>
            <a:ext cx="3092115" cy="3888441"/>
          </a:xfrm>
        </p:spPr>
        <p:txBody>
          <a:bodyPr/>
          <a:lstStyle/>
          <a:p>
            <a:r>
              <a:rPr lang="en-US" dirty="0"/>
              <a:t>/ˌ</a:t>
            </a:r>
            <a:r>
              <a:rPr lang="en-US" dirty="0" err="1"/>
              <a:t>brakəˈtäləjē</a:t>
            </a:r>
            <a:r>
              <a:rPr lang="en-US" dirty="0"/>
              <a:t>/</a:t>
            </a:r>
          </a:p>
          <a:p>
            <a:r>
              <a:rPr lang="en-US" i="1" dirty="0"/>
              <a:t>noun</a:t>
            </a:r>
            <a:endParaRPr lang="en-US" dirty="0"/>
          </a:p>
          <a:p>
            <a:r>
              <a:rPr lang="en-US" dirty="0"/>
              <a:t>the activity of predicting the participants in and outcomes of the games in a sports tournament, especially the NCAA college basketball tournament.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41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Historical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9249802"/>
              </p:ext>
            </p:extLst>
          </p:nvPr>
        </p:nvGraphicFramePr>
        <p:xfrm>
          <a:off x="3130974" y="1678681"/>
          <a:ext cx="6419730" cy="4376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0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297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Matchup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Higher Seed Win</a:t>
                      </a:r>
                      <a:r>
                        <a:rPr lang="en-US" sz="2000" baseline="0" dirty="0"/>
                        <a:t> 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vs 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vs 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vs 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vs 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 vs 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vs 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vs 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vs 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395876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41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972" y="611113"/>
            <a:ext cx="8389863" cy="1492132"/>
          </a:xfrm>
        </p:spPr>
        <p:txBody>
          <a:bodyPr/>
          <a:lstStyle/>
          <a:p>
            <a:r>
              <a:rPr lang="en-US" dirty="0"/>
              <a:t>Using ML to build brackets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20" y="2041415"/>
            <a:ext cx="5367219" cy="2519821"/>
          </a:xfrm>
        </p:spPr>
      </p:pic>
      <p:sp>
        <p:nvSpPr>
          <p:cNvPr id="5" name="TextBox 4"/>
          <p:cNvSpPr txBox="1"/>
          <p:nvPr/>
        </p:nvSpPr>
        <p:spPr>
          <a:xfrm>
            <a:off x="1843663" y="4561236"/>
            <a:ext cx="3966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Kaggle’s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March Machine Learning Mania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69" y="3019173"/>
            <a:ext cx="3659841" cy="26807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81301" y="2188176"/>
            <a:ext cx="2350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FiveThirtyEight’s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Engine</a:t>
            </a:r>
          </a:p>
        </p:txBody>
      </p:sp>
    </p:spTree>
    <p:extLst>
      <p:ext uri="{BB962C8B-B14F-4D97-AF65-F5344CB8AC3E}">
        <p14:creationId xmlns:p14="http://schemas.microsoft.com/office/powerpoint/2010/main" val="41108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3040416"/>
            <a:ext cx="3092115" cy="119667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Picking a bracket </a:t>
            </a:r>
            <a:r>
              <a:rPr lang="en-US" sz="2800"/>
              <a:t>is really </a:t>
            </a:r>
            <a:r>
              <a:rPr lang="en-US" sz="2800" dirty="0"/>
              <a:t>hard!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6" y="0"/>
            <a:ext cx="4431605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92818" y="4775918"/>
            <a:ext cx="3092115" cy="4164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267" y="3654620"/>
            <a:ext cx="215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Andrew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72942" y="3827190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2942" y="3379984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2875" y="3179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7229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703</TotalTime>
  <Words>609</Words>
  <Application>Microsoft Macintosh PowerPoint</Application>
  <PresentationFormat>Widescreen</PresentationFormat>
  <Paragraphs>287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Gill Sans MT</vt:lpstr>
      <vt:lpstr>Impact</vt:lpstr>
      <vt:lpstr>Wingdings</vt:lpstr>
      <vt:lpstr>Arial</vt:lpstr>
      <vt:lpstr>Badge</vt:lpstr>
      <vt:lpstr>Predicting the ncaa Basketball tournament with Machine Learning    Andrew Levandoski  and  Jonathan  Lobo  </vt:lpstr>
      <vt:lpstr>The tournament</vt:lpstr>
      <vt:lpstr>March Madness</vt:lpstr>
      <vt:lpstr>The Bracket</vt:lpstr>
      <vt:lpstr>bracketology</vt:lpstr>
      <vt:lpstr>Historical Results</vt:lpstr>
      <vt:lpstr>Using ML to build brackets</vt:lpstr>
      <vt:lpstr>Picking a bracket is really hard!</vt:lpstr>
      <vt:lpstr>models</vt:lpstr>
      <vt:lpstr>How we  fix this:</vt:lpstr>
      <vt:lpstr>The data</vt:lpstr>
      <vt:lpstr>Constructing Training Data</vt:lpstr>
      <vt:lpstr>Learning techniques</vt:lpstr>
      <vt:lpstr>Random Forests</vt:lpstr>
      <vt:lpstr>Decision tree</vt:lpstr>
      <vt:lpstr>Random subsets</vt:lpstr>
      <vt:lpstr>Random subsets</vt:lpstr>
      <vt:lpstr>voting</vt:lpstr>
      <vt:lpstr>Method Evaluation</vt:lpstr>
      <vt:lpstr>Results</vt:lpstr>
      <vt:lpstr>Classification accuracy</vt:lpstr>
      <vt:lpstr>Bracket  Scores</vt:lpstr>
      <vt:lpstr>Log Loss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ncaa Basketball tournament with ML</dc:title>
  <dc:creator>Levandoski, Andrew Gerald</dc:creator>
  <cp:lastModifiedBy>Levandoski, Andrew Gerald</cp:lastModifiedBy>
  <cp:revision>69</cp:revision>
  <dcterms:created xsi:type="dcterms:W3CDTF">2017-04-17T15:18:44Z</dcterms:created>
  <dcterms:modified xsi:type="dcterms:W3CDTF">2017-04-18T13:58:54Z</dcterms:modified>
</cp:coreProperties>
</file>